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jrl2r2Y/ow1ggR5/qUcHMnj/bH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18" name="Google Shape;21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34" name="Google Shape;23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4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66" name="Google Shape;266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76" name="Google Shape;276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7" name="Google Shape;147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3" name="Google Shape;16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7" name="Google Shape;17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87" name="Google Shape;18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96" name="Google Shape;196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205" name="Google Shape;20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2.jp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Relationship Id="rId4" Type="http://schemas.openxmlformats.org/officeDocument/2006/relationships/hyperlink" Target="https://www.pta.org/home/programs/reflections/awards" TargetMode="External"/><Relationship Id="rId5" Type="http://schemas.openxmlformats.org/officeDocument/2006/relationships/hyperlink" Target="https://www.lwptsa.net/2024/23-24-wspta-reflections-winners/" TargetMode="External"/><Relationship Id="rId6" Type="http://schemas.openxmlformats.org/officeDocument/2006/relationships/hyperlink" Target="https://wastatepta.org/events-programs/student-showcase/reflections-finalists/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7.jpg"/><Relationship Id="rId4" Type="http://schemas.openxmlformats.org/officeDocument/2006/relationships/hyperlink" Target="https://wspta.smapply.io/prog/reflections_theme_search_/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Relationship Id="rId4" Type="http://schemas.openxmlformats.org/officeDocument/2006/relationships/hyperlink" Target="mailto:reflections@wastatepta.org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Relationship Id="rId4" Type="http://schemas.openxmlformats.org/officeDocument/2006/relationships/hyperlink" Target="mailto:reflections@wastatepta.org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Relationship Id="rId4" Type="http://schemas.openxmlformats.org/officeDocument/2006/relationships/image" Target="../media/image16.jpg"/><Relationship Id="rId10" Type="http://schemas.openxmlformats.org/officeDocument/2006/relationships/image" Target="../media/image15.png"/><Relationship Id="rId9" Type="http://schemas.openxmlformats.org/officeDocument/2006/relationships/image" Target="../media/image3.jpg"/><Relationship Id="rId5" Type="http://schemas.openxmlformats.org/officeDocument/2006/relationships/image" Target="../media/image14.jpg"/><Relationship Id="rId6" Type="http://schemas.openxmlformats.org/officeDocument/2006/relationships/image" Target="../media/image6.jpg"/><Relationship Id="rId7" Type="http://schemas.openxmlformats.org/officeDocument/2006/relationships/image" Target="../media/image5.jpg"/><Relationship Id="rId8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Relationship Id="rId4" Type="http://schemas.openxmlformats.org/officeDocument/2006/relationships/image" Target="../media/image2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Relationship Id="rId4" Type="http://schemas.openxmlformats.org/officeDocument/2006/relationships/hyperlink" Target="https://forms.gle/oDMaVMQtDqDmEpR37" TargetMode="External"/><Relationship Id="rId5" Type="http://schemas.openxmlformats.org/officeDocument/2006/relationships/hyperlink" Target="mailto:reflections@meadptsa.org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lwptsa.net/reflections/" TargetMode="External"/><Relationship Id="rId4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132114" y="2270223"/>
            <a:ext cx="6413500" cy="13557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b="1" lang="en-US" sz="4800"/>
              <a:t>Reflections Arts Program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132114" y="3625979"/>
            <a:ext cx="5931000" cy="91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lang="en-US" sz="2800"/>
              <a:t>2025-2026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8663110" cy="2130951"/>
          </a:xfrm>
          <a:custGeom>
            <a:rect b="b" l="l" r="r" t="t"/>
            <a:pathLst>
              <a:path extrusionOk="0" h="2130951" w="8663110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35386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11835" y="643467"/>
            <a:ext cx="2309706" cy="2624667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>
            <a:off x="-1" y="4683319"/>
            <a:ext cx="6516874" cy="2174681"/>
          </a:xfrm>
          <a:custGeom>
            <a:rect b="b" l="l" r="r" t="t"/>
            <a:pathLst>
              <a:path extrusionOk="0" h="2174681" w="6516874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4A4A4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Text&#10;&#10;Description automatically generated" id="89" name="Google Shape;8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29549" y="4591284"/>
            <a:ext cx="4040717" cy="624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"/>
          <p:cNvSpPr/>
          <p:nvPr/>
        </p:nvSpPr>
        <p:spPr>
          <a:xfrm>
            <a:off x="3194125" y="-29525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/>
          <p:nvPr/>
        </p:nvSpPr>
        <p:spPr>
          <a:xfrm flipH="1" rot="-2700000">
            <a:off x="-376156" y="-253670"/>
            <a:ext cx="1827638" cy="1376989"/>
          </a:xfrm>
          <a:custGeom>
            <a:rect b="b" l="l" r="r" t="t"/>
            <a:pathLst>
              <a:path extrusionOk="0" h="1376989" w="1827638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0"/>
          <p:cNvSpPr/>
          <p:nvPr/>
        </p:nvSpPr>
        <p:spPr>
          <a:xfrm flipH="1" rot="-2700000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10"/>
          <p:cNvSpPr/>
          <p:nvPr/>
        </p:nvSpPr>
        <p:spPr>
          <a:xfrm flipH="1" rot="-2700000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10"/>
          <p:cNvSpPr/>
          <p:nvPr/>
        </p:nvSpPr>
        <p:spPr>
          <a:xfrm flipH="1" rot="10800000">
            <a:off x="9356643" y="0"/>
            <a:ext cx="2835357" cy="1480837"/>
          </a:xfrm>
          <a:custGeom>
            <a:rect b="b" l="l" r="r" t="t"/>
            <a:pathLst>
              <a:path extrusionOk="0" h="1480837" w="283535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10"/>
          <p:cNvSpPr/>
          <p:nvPr/>
        </p:nvSpPr>
        <p:spPr>
          <a:xfrm flipH="1">
            <a:off x="7976344" y="6115501"/>
            <a:ext cx="1494513" cy="742499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 flipH="1">
            <a:off x="7604080" y="6453143"/>
            <a:ext cx="814903" cy="404857"/>
          </a:xfrm>
          <a:prstGeom prst="triangle">
            <a:avLst>
              <a:gd fmla="val 50000" name="adj"/>
            </a:avLst>
          </a:prstGeom>
          <a:solidFill>
            <a:schemeClr val="accent1">
              <a:alpha val="29411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 txBox="1"/>
          <p:nvPr>
            <p:ph type="title"/>
          </p:nvPr>
        </p:nvSpPr>
        <p:spPr>
          <a:xfrm>
            <a:off x="1670675" y="722925"/>
            <a:ext cx="9890100" cy="11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Awards at the </a:t>
            </a:r>
            <a:r>
              <a:rPr b="1" lang="en-US">
                <a:solidFill>
                  <a:srgbClr val="002060"/>
                </a:solidFill>
              </a:rPr>
              <a:t>Council, State and National</a:t>
            </a:r>
            <a:r>
              <a:rPr b="1" lang="en-US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 Levels</a:t>
            </a:r>
            <a:endParaRPr/>
          </a:p>
        </p:txBody>
      </p:sp>
      <p:pic>
        <p:nvPicPr>
          <p:cNvPr descr="Icon&#10;&#10;Description automatically generated" id="228" name="Google Shape;228;p10"/>
          <p:cNvPicPr preferRelativeResize="0"/>
          <p:nvPr/>
        </p:nvPicPr>
        <p:blipFill rotWithShape="1">
          <a:blip r:embed="rId3">
            <a:alphaModFix/>
          </a:blip>
          <a:srcRect b="0" l="0" r="1195" t="0"/>
          <a:stretch/>
        </p:blipFill>
        <p:spPr>
          <a:xfrm>
            <a:off x="653742" y="4961531"/>
            <a:ext cx="1648915" cy="1896469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0"/>
          <p:cNvSpPr txBox="1"/>
          <p:nvPr/>
        </p:nvSpPr>
        <p:spPr>
          <a:xfrm>
            <a:off x="757975" y="3804400"/>
            <a:ext cx="9786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the link to see awards at the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national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level: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Awards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 txBox="1"/>
          <p:nvPr/>
        </p:nvSpPr>
        <p:spPr>
          <a:xfrm>
            <a:off x="757975" y="2114925"/>
            <a:ext cx="9786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the link to see awards at the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council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level: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Awards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 txBox="1"/>
          <p:nvPr/>
        </p:nvSpPr>
        <p:spPr>
          <a:xfrm>
            <a:off x="757975" y="2913375"/>
            <a:ext cx="9786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 the link to see awards at the </a:t>
            </a:r>
            <a:r>
              <a:rPr b="1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</a:t>
            </a:r>
            <a:r>
              <a:rPr b="0" i="0" lang="en-US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level: </a:t>
            </a:r>
            <a:r>
              <a:rPr b="0" i="0" lang="en-US" sz="28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Awards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1"/>
          <p:cNvSpPr/>
          <p:nvPr/>
        </p:nvSpPr>
        <p:spPr>
          <a:xfrm>
            <a:off x="-1" y="0"/>
            <a:ext cx="6592824" cy="323398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1"/>
          <p:cNvSpPr txBox="1"/>
          <p:nvPr>
            <p:ph type="title"/>
          </p:nvPr>
        </p:nvSpPr>
        <p:spPr>
          <a:xfrm>
            <a:off x="1166648" y="655591"/>
            <a:ext cx="4929352" cy="2315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Theme Search</a:t>
            </a:r>
            <a:endParaRPr/>
          </a:p>
        </p:txBody>
      </p:sp>
      <p:sp>
        <p:nvSpPr>
          <p:cNvPr id="239" name="Google Shape;239;p11"/>
          <p:cNvSpPr/>
          <p:nvPr/>
        </p:nvSpPr>
        <p:spPr>
          <a:xfrm>
            <a:off x="0" y="1"/>
            <a:ext cx="606972" cy="3233984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0" name="Google Shape;240;p11"/>
          <p:cNvGrpSpPr/>
          <p:nvPr/>
        </p:nvGrpSpPr>
        <p:grpSpPr>
          <a:xfrm>
            <a:off x="1188720" y="73152"/>
            <a:ext cx="1178966" cy="232963"/>
            <a:chOff x="7763256" y="73152"/>
            <a:chExt cx="1178966" cy="232963"/>
          </a:xfrm>
        </p:grpSpPr>
        <p:sp>
          <p:nvSpPr>
            <p:cNvPr id="241" name="Google Shape;241;p11"/>
            <p:cNvSpPr/>
            <p:nvPr/>
          </p:nvSpPr>
          <p:spPr>
            <a:xfrm>
              <a:off x="826307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2" name="Google Shape;242;p11"/>
            <p:cNvSpPr/>
            <p:nvPr/>
          </p:nvSpPr>
          <p:spPr>
            <a:xfrm>
              <a:off x="826307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3" name="Google Shape;243;p11"/>
            <p:cNvSpPr/>
            <p:nvPr/>
          </p:nvSpPr>
          <p:spPr>
            <a:xfrm>
              <a:off x="8138122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1"/>
            <p:cNvSpPr/>
            <p:nvPr/>
          </p:nvSpPr>
          <p:spPr>
            <a:xfrm>
              <a:off x="8138122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5" name="Google Shape;245;p11"/>
            <p:cNvSpPr/>
            <p:nvPr/>
          </p:nvSpPr>
          <p:spPr>
            <a:xfrm>
              <a:off x="8013167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6" name="Google Shape;246;p11"/>
            <p:cNvSpPr/>
            <p:nvPr/>
          </p:nvSpPr>
          <p:spPr>
            <a:xfrm>
              <a:off x="8013167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7" name="Google Shape;247;p11"/>
            <p:cNvSpPr/>
            <p:nvPr/>
          </p:nvSpPr>
          <p:spPr>
            <a:xfrm>
              <a:off x="7888211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8" name="Google Shape;248;p11"/>
            <p:cNvSpPr/>
            <p:nvPr/>
          </p:nvSpPr>
          <p:spPr>
            <a:xfrm>
              <a:off x="7888211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11"/>
            <p:cNvSpPr/>
            <p:nvPr/>
          </p:nvSpPr>
          <p:spPr>
            <a:xfrm>
              <a:off x="7763256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11"/>
            <p:cNvSpPr/>
            <p:nvPr/>
          </p:nvSpPr>
          <p:spPr>
            <a:xfrm>
              <a:off x="7763256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11"/>
            <p:cNvSpPr/>
            <p:nvPr/>
          </p:nvSpPr>
          <p:spPr>
            <a:xfrm>
              <a:off x="888785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11"/>
            <p:cNvSpPr/>
            <p:nvPr/>
          </p:nvSpPr>
          <p:spPr>
            <a:xfrm>
              <a:off x="888785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11"/>
            <p:cNvSpPr/>
            <p:nvPr/>
          </p:nvSpPr>
          <p:spPr>
            <a:xfrm>
              <a:off x="8762899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11"/>
            <p:cNvSpPr/>
            <p:nvPr/>
          </p:nvSpPr>
          <p:spPr>
            <a:xfrm>
              <a:off x="8762899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11"/>
            <p:cNvSpPr/>
            <p:nvPr/>
          </p:nvSpPr>
          <p:spPr>
            <a:xfrm>
              <a:off x="8637944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11"/>
            <p:cNvSpPr/>
            <p:nvPr/>
          </p:nvSpPr>
          <p:spPr>
            <a:xfrm>
              <a:off x="8637944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11"/>
            <p:cNvSpPr/>
            <p:nvPr/>
          </p:nvSpPr>
          <p:spPr>
            <a:xfrm>
              <a:off x="8512988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8512988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11"/>
            <p:cNvSpPr/>
            <p:nvPr/>
          </p:nvSpPr>
          <p:spPr>
            <a:xfrm>
              <a:off x="8388033" y="73152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11"/>
            <p:cNvSpPr/>
            <p:nvPr/>
          </p:nvSpPr>
          <p:spPr>
            <a:xfrm>
              <a:off x="8388033" y="246888"/>
              <a:ext cx="54368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11"/>
          <p:cNvSpPr/>
          <p:nvPr/>
        </p:nvSpPr>
        <p:spPr>
          <a:xfrm>
            <a:off x="0" y="3233984"/>
            <a:ext cx="606971" cy="36240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See the source image" id="262" name="Google Shape;262;p11"/>
          <p:cNvPicPr preferRelativeResize="0"/>
          <p:nvPr/>
        </p:nvPicPr>
        <p:blipFill rotWithShape="1">
          <a:blip r:embed="rId3">
            <a:alphaModFix/>
          </a:blip>
          <a:srcRect b="1" l="1299" r="1" t="0"/>
          <a:stretch/>
        </p:blipFill>
        <p:spPr>
          <a:xfrm>
            <a:off x="1821034" y="3420687"/>
            <a:ext cx="3620579" cy="3255588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11"/>
          <p:cNvSpPr txBox="1"/>
          <p:nvPr>
            <p:ph idx="1" type="body"/>
          </p:nvPr>
        </p:nvSpPr>
        <p:spPr>
          <a:xfrm>
            <a:off x="6592822" y="521208"/>
            <a:ext cx="5596130" cy="58049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b="0" i="0" lang="en-US" sz="2600"/>
              <a:t>Each year, National PTA seeks a theme for the Reflections program year to be held two years from now.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b="0" i="0" lang="en-US" sz="2600"/>
              <a:t>This year students are asked to submit a theme for the</a:t>
            </a:r>
            <a:r>
              <a:rPr b="1" i="0" lang="en-US" sz="2600"/>
              <a:t> 202</a:t>
            </a:r>
            <a:r>
              <a:rPr b="1" lang="en-US" sz="2600"/>
              <a:t>7</a:t>
            </a:r>
            <a:r>
              <a:rPr b="1" i="0" lang="en-US" sz="2600"/>
              <a:t>-202</a:t>
            </a:r>
            <a:r>
              <a:rPr b="1" lang="en-US" sz="2600"/>
              <a:t>8</a:t>
            </a:r>
            <a:r>
              <a:rPr b="1" i="0" lang="en-US" sz="2600"/>
              <a:t> </a:t>
            </a:r>
            <a:r>
              <a:rPr b="0" i="0" lang="en-US" sz="2600"/>
              <a:t>program year. 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b="1" i="0" lang="en-US" sz="2600" u="none" strike="noStrike"/>
              <a:t>$100 </a:t>
            </a:r>
            <a:r>
              <a:rPr b="0" i="0" lang="en-US" sz="2600" u="none" strike="noStrike"/>
              <a:t>prize from NPTA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b="0" i="0" lang="en-US" sz="2600" u="none" strike="noStrike"/>
              <a:t>Find Theme Search Contest Entry Form </a:t>
            </a:r>
            <a:r>
              <a:rPr lang="en-US" sz="2600" u="sng">
                <a:solidFill>
                  <a:schemeClr val="hlink"/>
                </a:solidFill>
                <a:hlinkClick r:id="rId4"/>
              </a:rPr>
              <a:t>Reflections Theme Search </a:t>
            </a:r>
            <a:endParaRPr sz="900"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alibri"/>
              <a:buAutoNum type="arabicPeriod"/>
            </a:pPr>
            <a:r>
              <a:rPr b="0" i="0" lang="en-US" sz="2600" u="none" strike="noStrike"/>
              <a:t>Deadline: </a:t>
            </a:r>
            <a:r>
              <a:rPr b="1" i="0" lang="en-US" sz="2600" u="none" strike="noStrike"/>
              <a:t>November </a:t>
            </a:r>
            <a:r>
              <a:rPr b="1" lang="en-US" sz="2600"/>
              <a:t>3</a:t>
            </a:r>
            <a:r>
              <a:rPr b="1" i="0" lang="en-US" sz="2600" u="none" strike="noStrike"/>
              <a:t>, 202</a:t>
            </a:r>
            <a:r>
              <a:rPr b="1" lang="en-US" sz="2600"/>
              <a:t>5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2"/>
          <p:cNvSpPr/>
          <p:nvPr/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3B3E7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9" name="Google Shape;269;p12"/>
          <p:cNvSpPr/>
          <p:nvPr/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cap="flat" cmpd="sng" w="22225">
            <a:solidFill>
              <a:srgbClr val="3239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270" name="Google Shape;270;p12"/>
          <p:cNvPicPr preferRelativeResize="0"/>
          <p:nvPr/>
        </p:nvPicPr>
        <p:blipFill rotWithShape="1">
          <a:blip r:embed="rId3">
            <a:alphaModFix/>
          </a:blip>
          <a:srcRect b="5430" l="0" r="-6" t="6702"/>
          <a:stretch/>
        </p:blipFill>
        <p:spPr>
          <a:xfrm>
            <a:off x="9030743" y="2474254"/>
            <a:ext cx="1912560" cy="1909489"/>
          </a:xfrm>
          <a:custGeom>
            <a:rect b="b" l="l" r="r" t="t"/>
            <a:pathLst>
              <a:path extrusionOk="0" h="6057610" w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271" name="Google Shape;271;p12"/>
          <p:cNvSpPr txBox="1"/>
          <p:nvPr>
            <p:ph idx="1" type="body"/>
          </p:nvPr>
        </p:nvSpPr>
        <p:spPr>
          <a:xfrm>
            <a:off x="431721" y="1666482"/>
            <a:ext cx="8483679" cy="36892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1" i="0" lang="en-US">
                <a:latin typeface="Calibri"/>
                <a:ea typeface="Calibri"/>
                <a:cs typeface="Calibri"/>
                <a:sym typeface="Calibri"/>
              </a:rPr>
              <a:t>What is considered copyrighted material, subject to disqualification?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0" i="0" lang="en-US">
                <a:latin typeface="Calibri"/>
                <a:ea typeface="Calibri"/>
                <a:cs typeface="Calibri"/>
                <a:sym typeface="Calibri"/>
              </a:rPr>
              <a:t>An entrant may use copyrighted material in a Reflections® entry as long as that material is not the primary focus of the entry, or if the entrant is not trying to pass off the copyrighted material as his/her own creation.</a:t>
            </a:r>
            <a:endParaRPr/>
          </a:p>
        </p:txBody>
      </p:sp>
      <p:sp>
        <p:nvSpPr>
          <p:cNvPr id="272" name="Google Shape;272;p12"/>
          <p:cNvSpPr txBox="1"/>
          <p:nvPr/>
        </p:nvSpPr>
        <p:spPr>
          <a:xfrm>
            <a:off x="15353" y="6243935"/>
            <a:ext cx="98620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* If you have any questions, contact the WSPTA Reflections Chair at </a:t>
            </a:r>
            <a:r>
              <a:rPr b="1" i="0" lang="en-US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reflections@wastatepta.org</a:t>
            </a:r>
            <a:r>
              <a:rPr b="1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12"/>
          <p:cNvSpPr txBox="1"/>
          <p:nvPr>
            <p:ph type="title"/>
          </p:nvPr>
        </p:nvSpPr>
        <p:spPr>
          <a:xfrm>
            <a:off x="313446" y="341575"/>
            <a:ext cx="6947833" cy="13249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Frequently Asked Questions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3"/>
          <p:cNvSpPr/>
          <p:nvPr/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rgbClr val="3B3E7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3"/>
          <p:cNvSpPr/>
          <p:nvPr/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cap="flat" cmpd="sng" w="22225">
            <a:solidFill>
              <a:srgbClr val="3239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280" name="Google Shape;280;p13"/>
          <p:cNvPicPr preferRelativeResize="0"/>
          <p:nvPr/>
        </p:nvPicPr>
        <p:blipFill rotWithShape="1">
          <a:blip r:embed="rId3">
            <a:alphaModFix/>
          </a:blip>
          <a:srcRect b="5430" l="0" r="-6" t="6702"/>
          <a:stretch/>
        </p:blipFill>
        <p:spPr>
          <a:xfrm>
            <a:off x="9030743" y="2474254"/>
            <a:ext cx="1912560" cy="1909489"/>
          </a:xfrm>
          <a:custGeom>
            <a:rect b="b" l="l" r="r" t="t"/>
            <a:pathLst>
              <a:path extrusionOk="0" h="6057610" w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281" name="Google Shape;281;p13"/>
          <p:cNvSpPr txBox="1"/>
          <p:nvPr>
            <p:ph type="title"/>
          </p:nvPr>
        </p:nvSpPr>
        <p:spPr>
          <a:xfrm>
            <a:off x="313446" y="341575"/>
            <a:ext cx="6947833" cy="13249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Frequently Asked Questions</a:t>
            </a:r>
            <a:endParaRPr/>
          </a:p>
        </p:txBody>
      </p:sp>
      <p:sp>
        <p:nvSpPr>
          <p:cNvPr id="282" name="Google Shape;282;p13"/>
          <p:cNvSpPr txBox="1"/>
          <p:nvPr/>
        </p:nvSpPr>
        <p:spPr>
          <a:xfrm>
            <a:off x="0" y="6287052"/>
            <a:ext cx="98620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Calibri"/>
              <a:buNone/>
            </a:pPr>
            <a:r>
              <a:rPr b="1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* If you have any questions, contact the WSPTA Reflections Chair at </a:t>
            </a:r>
            <a:r>
              <a:rPr b="1" i="0" lang="en-US" sz="1800" u="sng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reflections@wastatepta.org</a:t>
            </a:r>
            <a:r>
              <a:rPr b="1" i="0" lang="en-US" sz="1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13"/>
          <p:cNvSpPr txBox="1"/>
          <p:nvPr/>
        </p:nvSpPr>
        <p:spPr>
          <a:xfrm>
            <a:off x="313446" y="1626343"/>
            <a:ext cx="8717297" cy="3928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considered copyrighted material, subject to disqualification?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entrant may use copyrighted material in a Reflections® entry as long as that material is not the primary focus of the entry, or if the entrant is not trying to pass off the copyrighted material as his/her own creation.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01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example, if a photograph is taken where someone is wearing a Mickey Mouse shirt, that entry is acceptable as long as the Mickey Mouse character is not the primary focus of the photograph. Even if the entrant takes a photograph of a family with Mickey Mouse at a theme park, that would still be an acceptable photograph if the subject of the photograph is the family and not the Mickey Mouse character</a:t>
            </a:r>
            <a:r>
              <a:rPr b="1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If an entrant creates an entry that includes Mickey Mouse as a primary subject in the artwork, that entry would be infringing on copyrighted material and would be disqualified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/>
          <p:nvPr/>
        </p:nvSpPr>
        <p:spPr>
          <a:xfrm>
            <a:off x="9898700" y="0"/>
            <a:ext cx="2293200" cy="6858000"/>
          </a:xfrm>
          <a:prstGeom prst="rect">
            <a:avLst/>
          </a:prstGeom>
          <a:solidFill>
            <a:srgbClr val="3B3E7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/>
          <p:cNvSpPr/>
          <p:nvPr/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cap="flat" cmpd="sng" w="22225">
            <a:solidFill>
              <a:srgbClr val="3239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96" name="Google Shape;96;p2"/>
          <p:cNvPicPr preferRelativeResize="0"/>
          <p:nvPr/>
        </p:nvPicPr>
        <p:blipFill rotWithShape="1">
          <a:blip r:embed="rId3">
            <a:alphaModFix/>
          </a:blip>
          <a:srcRect b="5430" l="0" r="-6" t="6702"/>
          <a:stretch/>
        </p:blipFill>
        <p:spPr>
          <a:xfrm>
            <a:off x="9030743" y="2474254"/>
            <a:ext cx="1912560" cy="1909489"/>
          </a:xfrm>
          <a:custGeom>
            <a:rect b="b" l="l" r="r" t="t"/>
            <a:pathLst>
              <a:path extrusionOk="0" h="6057610" w="6057610">
                <a:moveTo>
                  <a:pt x="3028805" y="0"/>
                </a:moveTo>
                <a:cubicBezTo>
                  <a:pt x="4701568" y="0"/>
                  <a:pt x="6057610" y="1356042"/>
                  <a:pt x="6057610" y="3028805"/>
                </a:cubicBezTo>
                <a:cubicBezTo>
                  <a:pt x="6057610" y="4701568"/>
                  <a:pt x="4701568" y="6057610"/>
                  <a:pt x="3028805" y="6057610"/>
                </a:cubicBezTo>
                <a:cubicBezTo>
                  <a:pt x="1356042" y="6057610"/>
                  <a:pt x="0" y="4701568"/>
                  <a:pt x="0" y="3028805"/>
                </a:cubicBezTo>
                <a:cubicBezTo>
                  <a:pt x="0" y="1356042"/>
                  <a:pt x="1356042" y="0"/>
                  <a:pt x="3028805" y="0"/>
                </a:cubicBezTo>
                <a:close/>
              </a:path>
            </a:pathLst>
          </a:custGeom>
          <a:noFill/>
          <a:ln>
            <a:noFill/>
          </a:ln>
        </p:spPr>
      </p:pic>
      <p:grpSp>
        <p:nvGrpSpPr>
          <p:cNvPr id="97" name="Google Shape;97;p2"/>
          <p:cNvGrpSpPr/>
          <p:nvPr/>
        </p:nvGrpSpPr>
        <p:grpSpPr>
          <a:xfrm>
            <a:off x="3711634" y="3075242"/>
            <a:ext cx="4834599" cy="2395366"/>
            <a:chOff x="2705" y="1164171"/>
            <a:chExt cx="4834599" cy="2395366"/>
          </a:xfrm>
        </p:grpSpPr>
        <p:sp>
          <p:nvSpPr>
            <p:cNvPr id="98" name="Google Shape;98;p2"/>
            <p:cNvSpPr/>
            <p:nvPr/>
          </p:nvSpPr>
          <p:spPr>
            <a:xfrm>
              <a:off x="2705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"/>
            <p:cNvSpPr txBox="1"/>
            <p:nvPr/>
          </p:nvSpPr>
          <p:spPr>
            <a:xfrm>
              <a:off x="2705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Photography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698422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"/>
            <p:cNvSpPr txBox="1"/>
            <p:nvPr/>
          </p:nvSpPr>
          <p:spPr>
            <a:xfrm>
              <a:off x="1698422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Dance Choreography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3394140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 txBox="1"/>
            <p:nvPr/>
          </p:nvSpPr>
          <p:spPr>
            <a:xfrm>
              <a:off x="3394140" y="1164171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Film Production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2705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 txBox="1"/>
            <p:nvPr/>
          </p:nvSpPr>
          <p:spPr>
            <a:xfrm>
              <a:off x="2705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Literature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698422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 txBox="1"/>
            <p:nvPr/>
          </p:nvSpPr>
          <p:spPr>
            <a:xfrm>
              <a:off x="1698422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Music Composition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3394140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 txBox="1"/>
            <p:nvPr/>
          </p:nvSpPr>
          <p:spPr>
            <a:xfrm>
              <a:off x="3394140" y="2982272"/>
              <a:ext cx="1443164" cy="5772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Visual Arts(2D)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0" name="Google Shape;110;p2"/>
          <p:cNvSpPr txBox="1"/>
          <p:nvPr/>
        </p:nvSpPr>
        <p:spPr>
          <a:xfrm>
            <a:off x="802230" y="1115637"/>
            <a:ext cx="29067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en-US" sz="4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Theme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"/>
          <p:cNvSpPr txBox="1"/>
          <p:nvPr>
            <p:ph type="title"/>
          </p:nvPr>
        </p:nvSpPr>
        <p:spPr>
          <a:xfrm>
            <a:off x="3708929" y="1180268"/>
            <a:ext cx="5321814" cy="7017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Six (6) Arts Categories</a:t>
            </a:r>
            <a:endParaRPr/>
          </a:p>
        </p:txBody>
      </p:sp>
      <p:sp>
        <p:nvSpPr>
          <p:cNvPr id="112" name="Google Shape;112;p2"/>
          <p:cNvSpPr txBox="1"/>
          <p:nvPr/>
        </p:nvSpPr>
        <p:spPr>
          <a:xfrm>
            <a:off x="10070347" y="790269"/>
            <a:ext cx="2140200" cy="168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Three (3) Competition Divisions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2"/>
          <p:cNvSpPr txBox="1"/>
          <p:nvPr/>
        </p:nvSpPr>
        <p:spPr>
          <a:xfrm>
            <a:off x="9476056" y="4614426"/>
            <a:ext cx="2734500" cy="181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064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AutoNum type="arabicPeriod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1. K-2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3- 5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Accessible Artist DIvision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238359" y="1966706"/>
            <a:ext cx="1129983" cy="1023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92656" y="3779706"/>
            <a:ext cx="1135239" cy="103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63406" y="3784468"/>
            <a:ext cx="1135239" cy="1023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3879028" y="1961931"/>
            <a:ext cx="1140494" cy="103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234150" y="3779694"/>
            <a:ext cx="1145750" cy="1033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566574" y="2051406"/>
            <a:ext cx="1124727" cy="10238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51700" y="1882000"/>
            <a:ext cx="3387701" cy="33877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/>
          <p:nvPr>
            <p:ph type="title"/>
          </p:nvPr>
        </p:nvSpPr>
        <p:spPr>
          <a:xfrm>
            <a:off x="7470778" y="744469"/>
            <a:ext cx="2461296" cy="7773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Timeline</a:t>
            </a:r>
            <a:endParaRPr/>
          </a:p>
        </p:txBody>
      </p:sp>
      <p:sp>
        <p:nvSpPr>
          <p:cNvPr id="126" name="Google Shape;126;p3"/>
          <p:cNvSpPr/>
          <p:nvPr/>
        </p:nvSpPr>
        <p:spPr>
          <a:xfrm>
            <a:off x="2199584" y="1685652"/>
            <a:ext cx="3275013" cy="4408488"/>
          </a:xfrm>
          <a:custGeom>
            <a:rect b="b" l="l" r="r" t="t"/>
            <a:pathLst>
              <a:path extrusionOk="0" h="10000" w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3"/>
          <p:cNvSpPr/>
          <p:nvPr/>
        </p:nvSpPr>
        <p:spPr>
          <a:xfrm rot="10800000">
            <a:off x="752858" y="744469"/>
            <a:ext cx="3275668" cy="4408488"/>
          </a:xfrm>
          <a:custGeom>
            <a:rect b="b" l="l" r="r" t="t"/>
            <a:pathLst>
              <a:path extrusionOk="0" h="10000" w="10002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Icon&#10;&#10;Description automatically generated" id="128" name="Google Shape;128;p3"/>
          <p:cNvPicPr preferRelativeResize="0"/>
          <p:nvPr/>
        </p:nvPicPr>
        <p:blipFill rotWithShape="1">
          <a:blip r:embed="rId3">
            <a:alphaModFix/>
          </a:blip>
          <a:srcRect b="0" l="0" r="1195" t="0"/>
          <a:stretch/>
        </p:blipFill>
        <p:spPr>
          <a:xfrm>
            <a:off x="1480173" y="1545423"/>
            <a:ext cx="3267942" cy="375856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9" name="Google Shape;129;p3"/>
          <p:cNvGrpSpPr/>
          <p:nvPr/>
        </p:nvGrpSpPr>
        <p:grpSpPr>
          <a:xfrm>
            <a:off x="5455698" y="1514937"/>
            <a:ext cx="6457008" cy="4682103"/>
            <a:chOff x="279293" y="371709"/>
            <a:chExt cx="6457008" cy="4682103"/>
          </a:xfrm>
        </p:grpSpPr>
        <p:sp>
          <p:nvSpPr>
            <p:cNvPr id="130" name="Google Shape;130;p3"/>
            <p:cNvSpPr/>
            <p:nvPr/>
          </p:nvSpPr>
          <p:spPr>
            <a:xfrm>
              <a:off x="996089" y="371709"/>
              <a:ext cx="760957" cy="760957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3"/>
            <p:cNvSpPr/>
            <p:nvPr/>
          </p:nvSpPr>
          <p:spPr>
            <a:xfrm>
              <a:off x="531060" y="1458197"/>
              <a:ext cx="1691015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3"/>
            <p:cNvSpPr txBox="1"/>
            <p:nvPr/>
          </p:nvSpPr>
          <p:spPr>
            <a:xfrm>
              <a:off x="531060" y="1458197"/>
              <a:ext cx="1691015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School Entry Due Date: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2060"/>
                </a:buClr>
                <a:buSzPts val="2000"/>
                <a:buFont typeface="Calibri"/>
                <a:buNone/>
              </a:pP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Oct. </a:t>
              </a:r>
              <a:r>
                <a:rPr b="1" lang="en-US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30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3"/>
            <p:cNvSpPr/>
            <p:nvPr/>
          </p:nvSpPr>
          <p:spPr>
            <a:xfrm>
              <a:off x="3127318" y="371709"/>
              <a:ext cx="760957" cy="760957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2518003" y="1458197"/>
              <a:ext cx="1979587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2518003" y="1458197"/>
              <a:ext cx="1979587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School Winners Announced: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2060"/>
                </a:buClr>
                <a:buSzPts val="2000"/>
                <a:buFont typeface="Calibri"/>
                <a:buNone/>
              </a:pP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Week of Nov 1</a:t>
              </a:r>
              <a:r>
                <a:rPr b="1" lang="en-US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th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3"/>
            <p:cNvSpPr/>
            <p:nvPr/>
          </p:nvSpPr>
          <p:spPr>
            <a:xfrm>
              <a:off x="5258548" y="371709"/>
              <a:ext cx="760957" cy="760957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4793518" y="1458197"/>
              <a:ext cx="1691015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3"/>
            <p:cNvSpPr txBox="1"/>
            <p:nvPr/>
          </p:nvSpPr>
          <p:spPr>
            <a:xfrm>
              <a:off x="4793518" y="1458197"/>
              <a:ext cx="1691015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Recognition Reception: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2060"/>
                </a:buClr>
                <a:buSzPts val="2000"/>
                <a:buFont typeface="Calibri"/>
                <a:buNone/>
              </a:pP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TBA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1487084" y="2924138"/>
              <a:ext cx="760957" cy="760957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3"/>
            <p:cNvSpPr/>
            <p:nvPr/>
          </p:nvSpPr>
          <p:spPr>
            <a:xfrm>
              <a:off x="279293" y="4010626"/>
              <a:ext cx="3176539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3"/>
            <p:cNvSpPr txBox="1"/>
            <p:nvPr/>
          </p:nvSpPr>
          <p:spPr>
            <a:xfrm>
              <a:off x="279293" y="4010626"/>
              <a:ext cx="3176539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Winning Entries turned in to LWPTSA Council Level</a:t>
              </a:r>
              <a:r>
                <a:rPr b="1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2060"/>
                </a:buClr>
                <a:buSzPts val="2000"/>
                <a:buFont typeface="Calibri"/>
                <a:buNone/>
              </a:pP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Nov. 1</a:t>
              </a:r>
              <a:r>
                <a:rPr b="1" lang="en-US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1" i="0" sz="20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4863552" y="2924138"/>
              <a:ext cx="760957" cy="760957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3751760" y="4010626"/>
              <a:ext cx="2984541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3"/>
            <p:cNvSpPr txBox="1"/>
            <p:nvPr/>
          </p:nvSpPr>
          <p:spPr>
            <a:xfrm>
              <a:off x="3751760" y="4010626"/>
              <a:ext cx="2984541" cy="104318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Council Winners Announced: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ctr">
                <a:lnSpc>
                  <a:spcPct val="10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2060"/>
                </a:buClr>
                <a:buSzPts val="2000"/>
                <a:buFont typeface="Calibri"/>
                <a:buNone/>
              </a:pPr>
              <a:r>
                <a:rPr b="1" i="0" lang="en-US" sz="2000" u="none" cap="none" strike="noStrike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TBA Jan. 202</a:t>
              </a:r>
              <a:r>
                <a:rPr b="1" lang="en-US" sz="2000">
                  <a:solidFill>
                    <a:srgbClr val="002060"/>
                  </a:solidFill>
                  <a:latin typeface="Calibri"/>
                  <a:ea typeface="Calibri"/>
                  <a:cs typeface="Calibri"/>
                  <a:sym typeface="Calibri"/>
                </a:rPr>
                <a:t>6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"/>
          <p:cNvSpPr txBox="1"/>
          <p:nvPr>
            <p:ph type="title"/>
          </p:nvPr>
        </p:nvSpPr>
        <p:spPr>
          <a:xfrm>
            <a:off x="1913468" y="635400"/>
            <a:ext cx="4050604" cy="9199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-US" sz="4800">
                <a:latin typeface="Calibri"/>
                <a:ea typeface="Calibri"/>
                <a:cs typeface="Calibri"/>
                <a:sym typeface="Calibri"/>
              </a:rPr>
              <a:t>How to Submit</a:t>
            </a:r>
            <a:endParaRPr/>
          </a:p>
        </p:txBody>
      </p:sp>
      <p:sp>
        <p:nvSpPr>
          <p:cNvPr id="150" name="Google Shape;150;p4"/>
          <p:cNvSpPr/>
          <p:nvPr/>
        </p:nvSpPr>
        <p:spPr>
          <a:xfrm>
            <a:off x="0" y="0"/>
            <a:ext cx="126124" cy="6858000"/>
          </a:xfrm>
          <a:prstGeom prst="rect">
            <a:avLst/>
          </a:prstGeom>
          <a:solidFill>
            <a:srgbClr val="4472C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151" name="Google Shape;151;p4"/>
          <p:cNvPicPr preferRelativeResize="0"/>
          <p:nvPr/>
        </p:nvPicPr>
        <p:blipFill rotWithShape="1">
          <a:blip r:embed="rId3">
            <a:alphaModFix/>
          </a:blip>
          <a:srcRect b="45230" l="0" r="9091" t="9768"/>
          <a:stretch/>
        </p:blipFill>
        <p:spPr>
          <a:xfrm>
            <a:off x="838200" y="770736"/>
            <a:ext cx="914400" cy="51433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52" name="Google Shape;152;p4"/>
          <p:cNvGrpSpPr/>
          <p:nvPr/>
        </p:nvGrpSpPr>
        <p:grpSpPr>
          <a:xfrm>
            <a:off x="838200" y="1896625"/>
            <a:ext cx="10515600" cy="4453687"/>
            <a:chOff x="0" y="5678"/>
            <a:chExt cx="10515600" cy="4339980"/>
          </a:xfrm>
        </p:grpSpPr>
        <p:sp>
          <p:nvSpPr>
            <p:cNvPr id="153" name="Google Shape;153;p4"/>
            <p:cNvSpPr/>
            <p:nvPr/>
          </p:nvSpPr>
          <p:spPr>
            <a:xfrm>
              <a:off x="0" y="138518"/>
              <a:ext cx="10515600" cy="567000"/>
            </a:xfrm>
            <a:prstGeom prst="rect">
              <a:avLst/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4"/>
            <p:cNvSpPr txBox="1"/>
            <p:nvPr/>
          </p:nvSpPr>
          <p:spPr>
            <a:xfrm>
              <a:off x="0" y="138518"/>
              <a:ext cx="10515600" cy="56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8000" lIns="816125" spcFirstLastPara="1" rIns="816125" wrap="square" tIns="187450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Char char="•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Fill out application form at </a:t>
              </a:r>
              <a:r>
                <a:rPr lang="en-US" sz="1500" u="sng">
                  <a:solidFill>
                    <a:srgbClr val="1155CC"/>
                  </a:solidFill>
                  <a:highlight>
                    <a:srgbClr val="FFFFFF"/>
                  </a:highlight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https://forms.gle/oDMaVMQtDqDmEpR37</a:t>
              </a:r>
              <a:endPara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4"/>
            <p:cNvSpPr/>
            <p:nvPr/>
          </p:nvSpPr>
          <p:spPr>
            <a:xfrm>
              <a:off x="525780" y="5678"/>
              <a:ext cx="7360920" cy="26568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4"/>
            <p:cNvSpPr txBox="1"/>
            <p:nvPr/>
          </p:nvSpPr>
          <p:spPr>
            <a:xfrm>
              <a:off x="538749" y="18647"/>
              <a:ext cx="7334982" cy="2397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78225" spcFirstLastPara="1" rIns="2782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1: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4"/>
            <p:cNvSpPr/>
            <p:nvPr/>
          </p:nvSpPr>
          <p:spPr>
            <a:xfrm>
              <a:off x="0" y="886958"/>
              <a:ext cx="10515600" cy="3458700"/>
            </a:xfrm>
            <a:prstGeom prst="rect">
              <a:avLst/>
            </a:prstGeom>
            <a:solidFill>
              <a:schemeClr val="lt1">
                <a:alpha val="89411"/>
              </a:schemeClr>
            </a:solidFill>
            <a:ln cap="flat" cmpd="sng" w="12700">
              <a:solidFill>
                <a:srgbClr val="599BD5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4"/>
            <p:cNvSpPr txBox="1"/>
            <p:nvPr/>
          </p:nvSpPr>
          <p:spPr>
            <a:xfrm>
              <a:off x="0" y="886958"/>
              <a:ext cx="10515600" cy="3458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128000" lIns="816125" spcFirstLastPara="1" rIns="816125" wrap="square" tIns="187450">
              <a:noAutofit/>
            </a:bodyPr>
            <a:lstStyle/>
            <a:p>
              <a:pPr indent="-171450" lvl="1" marL="17145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Turn in the following categories to the Reflections box (school office/reception) with the </a:t>
              </a:r>
              <a:r>
                <a:rPr b="1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art and Submission form (both physical a</a:t>
              </a:r>
              <a:r>
                <a:rPr b="1"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nd soft copy).</a:t>
              </a:r>
              <a:r>
                <a:rPr b="1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5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Form can be found here -</a:t>
              </a:r>
              <a:r>
                <a:rPr lang="en-US" sz="1500" u="sng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https://meadptsa.org/Page/Events/Reflections</a:t>
              </a:r>
              <a:endParaRPr b="0" sz="11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Visual Arts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Photography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Literature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1" marL="17145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lang="en-US" sz="150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Any art without a physical submission form will not be accepted. </a:t>
              </a:r>
              <a:endParaRPr b="0" i="0" sz="15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1" marL="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Email files (not links) of the following categories to </a:t>
              </a:r>
              <a:r>
                <a:rPr b="0" i="0" lang="en-US" sz="1800" u="sng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  <a:hlinkClick r:id="rId5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reflections@meadptsa.org</a:t>
              </a: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Dance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Music composition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Film Production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Photography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Literature</a:t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-171450" lvl="2" marL="34290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AutoNum type="arabicPeriod"/>
              </a:pPr>
              <a:r>
                <a:rPr b="0" i="0" lang="en-US" sz="18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Visual Arts</a:t>
              </a:r>
              <a:r>
                <a:rPr lang="en-US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270"/>
                </a:spcBef>
                <a:spcAft>
                  <a:spcPts val="0"/>
                </a:spcAft>
                <a:buNone/>
              </a:pPr>
              <a:r>
                <a:rPr b="1" i="1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*If file is too large to email, submit the file in a </a:t>
              </a:r>
              <a:r>
                <a:rPr b="1" i="1" lang="en-US" sz="13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thumb drive </a:t>
              </a:r>
              <a:r>
                <a:rPr b="1" i="1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 the Reflections box. </a:t>
              </a:r>
              <a:r>
                <a:rPr b="1" i="1" lang="en-US" sz="13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Student name </a:t>
              </a:r>
              <a:r>
                <a:rPr b="1" i="1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should be </a:t>
              </a:r>
              <a:r>
                <a:rPr b="1" i="1" lang="en-US" sz="1300" u="none" cap="none" strike="noStrik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on the drive</a:t>
              </a:r>
              <a:r>
                <a:rPr b="1" i="1" lang="en-US" sz="13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4"/>
            <p:cNvSpPr/>
            <p:nvPr/>
          </p:nvSpPr>
          <p:spPr>
            <a:xfrm>
              <a:off x="525780" y="754118"/>
              <a:ext cx="7360920" cy="26568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4"/>
            <p:cNvSpPr txBox="1"/>
            <p:nvPr/>
          </p:nvSpPr>
          <p:spPr>
            <a:xfrm>
              <a:off x="538749" y="767087"/>
              <a:ext cx="7334982" cy="2397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278225" spcFirstLastPara="1" rIns="278225" wrap="square" tIns="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000"/>
                <a:buFont typeface="Calibri"/>
                <a:buNone/>
              </a:pPr>
              <a:r>
                <a:rPr b="0" i="0" lang="en-US" sz="20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2: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"/>
          <p:cNvSpPr/>
          <p:nvPr/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6" name="Google Shape;166;p5"/>
          <p:cNvGrpSpPr/>
          <p:nvPr/>
        </p:nvGrpSpPr>
        <p:grpSpPr>
          <a:xfrm>
            <a:off x="5468389" y="1427532"/>
            <a:ext cx="6263640" cy="3890407"/>
            <a:chOff x="0" y="807140"/>
            <a:chExt cx="6263640" cy="3890407"/>
          </a:xfrm>
        </p:grpSpPr>
        <p:sp>
          <p:nvSpPr>
            <p:cNvPr id="167" name="Google Shape;167;p5"/>
            <p:cNvSpPr/>
            <p:nvPr/>
          </p:nvSpPr>
          <p:spPr>
            <a:xfrm>
              <a:off x="0" y="807140"/>
              <a:ext cx="6263640" cy="1557123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" name="Google Shape;168;p5"/>
            <p:cNvSpPr txBox="1"/>
            <p:nvPr/>
          </p:nvSpPr>
          <p:spPr>
            <a:xfrm>
              <a:off x="76012" y="883152"/>
              <a:ext cx="6111616" cy="14050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This is a student-created original project. 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indent="0" lvl="0" marL="0" marR="0" rtl="0" algn="l">
                <a:lnSpc>
                  <a:spcPct val="90000"/>
                </a:lnSpc>
                <a:spcBef>
                  <a:spcPts val="98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Parents or teachers can't help students.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0" y="2444904"/>
              <a:ext cx="6263640" cy="1557123"/>
            </a:xfrm>
            <a:prstGeom prst="roundRect">
              <a:avLst>
                <a:gd fmla="val 16667" name="adj"/>
              </a:avLst>
            </a:prstGeom>
            <a:solidFill>
              <a:srgbClr val="4372C3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" name="Google Shape;170;p5"/>
            <p:cNvSpPr txBox="1"/>
            <p:nvPr/>
          </p:nvSpPr>
          <p:spPr>
            <a:xfrm>
              <a:off x="76012" y="2520916"/>
              <a:ext cx="6111616" cy="140509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800"/>
                <a:buFont typeface="Calibri"/>
                <a:buNone/>
              </a:pPr>
              <a:r>
                <a:rPr b="0" i="0" lang="en-US" sz="2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Visual Arts-3D art is NOT being accepted by LWPTSA Council; only 2D entries are allowed. 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0" y="4002027"/>
              <a:ext cx="6263640" cy="695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5"/>
            <p:cNvSpPr txBox="1"/>
            <p:nvPr/>
          </p:nvSpPr>
          <p:spPr>
            <a:xfrm>
              <a:off x="0" y="4002027"/>
              <a:ext cx="6263640" cy="6955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35550" lIns="198850" spcFirstLastPara="1" rIns="199125" wrap="square" tIns="35550">
              <a:noAutofit/>
            </a:bodyPr>
            <a:lstStyle/>
            <a:p>
              <a:pPr indent="-228600" lvl="1" marL="22860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200"/>
                <a:buFont typeface="Calibri"/>
                <a:buChar char="•"/>
              </a:pPr>
              <a:r>
                <a:rPr b="0" i="0" lang="en-US" sz="2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Examples of 3D: architecture, carpentry, ceramics, jewelry, kites, dioramas, mobiles, etc. 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descr="Icon&#10;&#10;Description automatically generated" id="173" name="Google Shape;173;p5"/>
          <p:cNvPicPr preferRelativeResize="0"/>
          <p:nvPr/>
        </p:nvPicPr>
        <p:blipFill rotWithShape="1">
          <a:blip r:embed="rId3">
            <a:alphaModFix/>
          </a:blip>
          <a:srcRect b="1" l="0" r="16434" t="0"/>
          <a:stretch/>
        </p:blipFill>
        <p:spPr>
          <a:xfrm>
            <a:off x="-1" y="0"/>
            <a:ext cx="509320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5"/>
          <p:cNvSpPr txBox="1"/>
          <p:nvPr>
            <p:ph type="title"/>
          </p:nvPr>
        </p:nvSpPr>
        <p:spPr>
          <a:xfrm>
            <a:off x="461082" y="2562956"/>
            <a:ext cx="3808268" cy="36674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Rules and Tips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B3E7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233680" y="228036"/>
            <a:ext cx="11724640" cy="637793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/>
          <p:cNvSpPr txBox="1"/>
          <p:nvPr>
            <p:ph type="title"/>
          </p:nvPr>
        </p:nvSpPr>
        <p:spPr>
          <a:xfrm>
            <a:off x="871220" y="860028"/>
            <a:ext cx="6006192" cy="132490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B3E73"/>
              </a:buClr>
              <a:buSzPts val="4400"/>
              <a:buFont typeface="Calibri"/>
              <a:buNone/>
            </a:pPr>
            <a:r>
              <a:rPr b="1" lang="en-US">
                <a:solidFill>
                  <a:srgbClr val="3B3E73"/>
                </a:solidFill>
                <a:latin typeface="Calibri"/>
                <a:ea typeface="Calibri"/>
                <a:cs typeface="Calibri"/>
                <a:sym typeface="Calibri"/>
              </a:rPr>
              <a:t>Tips for Success</a:t>
            </a:r>
            <a:endParaRPr/>
          </a:p>
        </p:txBody>
      </p:sp>
      <p:sp>
        <p:nvSpPr>
          <p:cNvPr id="182" name="Google Shape;182;p6"/>
          <p:cNvSpPr txBox="1"/>
          <p:nvPr>
            <p:ph idx="1" type="body"/>
          </p:nvPr>
        </p:nvSpPr>
        <p:spPr>
          <a:xfrm>
            <a:off x="871220" y="2248823"/>
            <a:ext cx="6006192" cy="39281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B3E7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B3E73"/>
                </a:solidFill>
              </a:rPr>
              <a:t>Make sure to </a:t>
            </a:r>
            <a:r>
              <a:rPr b="1" lang="en-US" sz="2400">
                <a:solidFill>
                  <a:srgbClr val="3B3E73"/>
                </a:solidFill>
              </a:rPr>
              <a:t>read the rules </a:t>
            </a:r>
            <a:r>
              <a:rPr lang="en-US" sz="2400">
                <a:solidFill>
                  <a:srgbClr val="3B3E73"/>
                </a:solidFill>
              </a:rPr>
              <a:t>of your chosen category(ies). Click the link: </a:t>
            </a:r>
            <a:r>
              <a:rPr lang="en-US" sz="2400" u="sng">
                <a:solidFill>
                  <a:schemeClr val="hlink"/>
                </a:solidFill>
                <a:hlinkClick r:id="rId3"/>
              </a:rPr>
              <a:t>Reflections </a:t>
            </a:r>
            <a:endParaRPr sz="2400">
              <a:solidFill>
                <a:srgbClr val="3B3E73"/>
              </a:solidFill>
              <a:highlight>
                <a:schemeClr val="lt1"/>
              </a:highlight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E7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B3E73"/>
                </a:solidFill>
              </a:rPr>
              <a:t>For emailed entries, make sure that they </a:t>
            </a:r>
            <a:r>
              <a:rPr b="1" lang="en-US" sz="2400">
                <a:solidFill>
                  <a:srgbClr val="3B3E73"/>
                </a:solidFill>
              </a:rPr>
              <a:t>meet the specification</a:t>
            </a:r>
            <a:r>
              <a:rPr lang="en-US" sz="2400">
                <a:solidFill>
                  <a:srgbClr val="3B3E73"/>
                </a:solidFill>
              </a:rPr>
              <a:t>s outlined in the guidelines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E7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B3E73"/>
                </a:solidFill>
              </a:rPr>
              <a:t>Focus on the </a:t>
            </a:r>
            <a:r>
              <a:rPr b="1" lang="en-US" sz="2400">
                <a:solidFill>
                  <a:srgbClr val="3B3E73"/>
                </a:solidFill>
              </a:rPr>
              <a:t>theme</a:t>
            </a:r>
            <a:r>
              <a:rPr lang="en-US" sz="2400">
                <a:solidFill>
                  <a:srgbClr val="3B3E73"/>
                </a:solidFill>
              </a:rPr>
              <a:t> interpretation write-up. This is as important as the work itself.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B3E73"/>
              </a:buClr>
              <a:buSzPts val="2400"/>
              <a:buFont typeface="Calibri"/>
              <a:buAutoNum type="arabicPeriod"/>
            </a:pPr>
            <a:r>
              <a:rPr lang="en-US" sz="2400">
                <a:solidFill>
                  <a:srgbClr val="3B3E73"/>
                </a:solidFill>
              </a:rPr>
              <a:t>Look at past winners for inspiration. </a:t>
            </a:r>
            <a:r>
              <a:rPr b="1" lang="en-US" sz="2400">
                <a:solidFill>
                  <a:srgbClr val="3B3E73"/>
                </a:solidFill>
              </a:rPr>
              <a:t> </a:t>
            </a:r>
            <a:endParaRPr sz="2400" u="sng">
              <a:solidFill>
                <a:srgbClr val="3B3E73"/>
              </a:solidFill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7360466" y="699706"/>
            <a:ext cx="4114800" cy="5477256"/>
          </a:xfrm>
          <a:prstGeom prst="rect">
            <a:avLst/>
          </a:prstGeom>
          <a:solidFill>
            <a:srgbClr val="FFFFFF"/>
          </a:solidFill>
          <a:ln cap="flat" cmpd="sng" w="15875">
            <a:solidFill>
              <a:srgbClr val="3B3E7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184" name="Google Shape;184;p6"/>
          <p:cNvPicPr preferRelativeResize="0"/>
          <p:nvPr/>
        </p:nvPicPr>
        <p:blipFill rotWithShape="1">
          <a:blip r:embed="rId4">
            <a:alphaModFix/>
          </a:blip>
          <a:srcRect b="1" l="0" r="16434" t="0"/>
          <a:stretch/>
        </p:blipFill>
        <p:spPr>
          <a:xfrm>
            <a:off x="7523826" y="862763"/>
            <a:ext cx="3788081" cy="51511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7"/>
          <p:cNvSpPr txBox="1"/>
          <p:nvPr>
            <p:ph type="title"/>
          </p:nvPr>
        </p:nvSpPr>
        <p:spPr>
          <a:xfrm>
            <a:off x="572493" y="238539"/>
            <a:ext cx="11047013" cy="14344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/>
              <a:t>Judging Criteria-Part I</a:t>
            </a:r>
            <a:endParaRPr sz="5400"/>
          </a:p>
        </p:txBody>
      </p:sp>
      <p:sp>
        <p:nvSpPr>
          <p:cNvPr id="191" name="Google Shape;191;p7"/>
          <p:cNvSpPr/>
          <p:nvPr/>
        </p:nvSpPr>
        <p:spPr>
          <a:xfrm>
            <a:off x="572493" y="1767709"/>
            <a:ext cx="10972800" cy="18288"/>
          </a:xfrm>
          <a:custGeom>
            <a:rect b="b" l="l" r="r" t="t"/>
            <a:pathLst>
              <a:path extrusionOk="0" fill="none" h="18288" w="1097280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extrusionOk="0" h="18288" w="1097280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4509"/>
            </a:schemeClr>
          </a:solidFill>
          <a:ln cap="rnd" cmpd="sng" w="44450">
            <a:solidFill>
              <a:schemeClr val="accent2">
                <a:alpha val="74509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192" name="Google Shape;192;p7"/>
          <p:cNvPicPr preferRelativeResize="0"/>
          <p:nvPr/>
        </p:nvPicPr>
        <p:blipFill rotWithShape="1">
          <a:blip r:embed="rId3">
            <a:alphaModFix/>
          </a:blip>
          <a:srcRect b="3320" l="0" r="-1" t="3320"/>
          <a:stretch/>
        </p:blipFill>
        <p:spPr>
          <a:xfrm>
            <a:off x="572492" y="2002056"/>
            <a:ext cx="3943849" cy="4184060"/>
          </a:xfrm>
          <a:custGeom>
            <a:rect b="b" l="l" r="r" t="t"/>
            <a:pathLst>
              <a:path extrusionOk="0" h="6307845" w="3807743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  <a:noFill/>
          <a:ln>
            <a:noFill/>
          </a:ln>
        </p:spPr>
      </p:pic>
      <p:sp>
        <p:nvSpPr>
          <p:cNvPr id="193" name="Google Shape;193;p7"/>
          <p:cNvSpPr txBox="1"/>
          <p:nvPr>
            <p:ph idx="1" type="body"/>
          </p:nvPr>
        </p:nvSpPr>
        <p:spPr>
          <a:xfrm>
            <a:off x="4905955" y="2071316"/>
            <a:ext cx="6713552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rPr b="0" i="0" lang="en-US" sz="2200">
                <a:latin typeface="Calibri"/>
                <a:ea typeface="Calibri"/>
                <a:cs typeface="Calibri"/>
                <a:sym typeface="Calibri"/>
              </a:rPr>
              <a:t>During the evaluation process, judges will consider the following criteria: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b="1" i="0" lang="en-US" sz="2200">
                <a:latin typeface="Calibri"/>
                <a:ea typeface="Calibri"/>
                <a:cs typeface="Calibri"/>
                <a:sym typeface="Calibri"/>
              </a:rPr>
              <a:t>Interpretation:</a:t>
            </a:r>
            <a:r>
              <a:rPr b="0" i="0" lang="en-US" sz="2200">
                <a:latin typeface="Calibri"/>
                <a:ea typeface="Calibri"/>
                <a:cs typeface="Calibri"/>
                <a:sym typeface="Calibri"/>
              </a:rPr>
              <a:t> How closely the piece relates to the theme, based on the work itself and the artist statement.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b="1" i="0" lang="en-US" sz="2200">
                <a:latin typeface="Calibri"/>
                <a:ea typeface="Calibri"/>
                <a:cs typeface="Calibri"/>
                <a:sym typeface="Calibri"/>
              </a:rPr>
              <a:t>Creativity:</a:t>
            </a:r>
            <a:r>
              <a:rPr b="0" i="0" lang="en-US" sz="2200">
                <a:latin typeface="Calibri"/>
                <a:ea typeface="Calibri"/>
                <a:cs typeface="Calibri"/>
                <a:sym typeface="Calibri"/>
              </a:rPr>
              <a:t> How creative and original the piece is in its conception of the theme and its presentation.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b="1" i="0" lang="en-US" sz="2200">
                <a:latin typeface="Calibri"/>
                <a:ea typeface="Calibri"/>
                <a:cs typeface="Calibri"/>
                <a:sym typeface="Calibri"/>
              </a:rPr>
              <a:t>Technique:</a:t>
            </a:r>
            <a:r>
              <a:rPr b="0" i="0" lang="en-US" sz="2200">
                <a:latin typeface="Calibri"/>
                <a:ea typeface="Calibri"/>
                <a:cs typeface="Calibri"/>
                <a:sym typeface="Calibri"/>
              </a:rPr>
              <a:t> The level of skill demonstrated in the basic principles/techniques of the arts area.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</a:pPr>
            <a:r>
              <a:t/>
            </a:r>
            <a:endParaRPr b="0" i="0" sz="22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p8"/>
          <p:cNvSpPr txBox="1"/>
          <p:nvPr>
            <p:ph type="title"/>
          </p:nvPr>
        </p:nvSpPr>
        <p:spPr>
          <a:xfrm>
            <a:off x="572493" y="238539"/>
            <a:ext cx="11018520" cy="14344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</a:pPr>
            <a:r>
              <a:rPr lang="en-US" sz="5400"/>
              <a:t>Judging Criteria Part II</a:t>
            </a:r>
            <a:endParaRPr sz="5400"/>
          </a:p>
        </p:txBody>
      </p:sp>
      <p:sp>
        <p:nvSpPr>
          <p:cNvPr id="200" name="Google Shape;200;p8"/>
          <p:cNvSpPr/>
          <p:nvPr/>
        </p:nvSpPr>
        <p:spPr>
          <a:xfrm>
            <a:off x="572493" y="1681544"/>
            <a:ext cx="10972800" cy="18288"/>
          </a:xfrm>
          <a:custGeom>
            <a:rect b="b" l="l" r="r" t="t"/>
            <a:pathLst>
              <a:path extrusionOk="0" fill="none" h="18288" w="1097280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extrusionOk="0" h="18288" w="1097280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4509"/>
            </a:schemeClr>
          </a:solidFill>
          <a:ln cap="rnd" cmpd="sng" w="44450">
            <a:solidFill>
              <a:schemeClr val="accent2">
                <a:alpha val="74509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8"/>
          <p:cNvSpPr txBox="1"/>
          <p:nvPr>
            <p:ph idx="1" type="body"/>
          </p:nvPr>
        </p:nvSpPr>
        <p:spPr>
          <a:xfrm>
            <a:off x="4831741" y="2192452"/>
            <a:ext cx="6713552" cy="41191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Judges strongly consider the interpretation </a:t>
            </a:r>
            <a:r>
              <a:rPr i="0" lang="en-US" sz="2000">
                <a:latin typeface="Calibri"/>
                <a:ea typeface="Calibri"/>
                <a:cs typeface="Calibri"/>
                <a:sym typeface="Calibri"/>
              </a:rPr>
              <a:t>of </a:t>
            </a:r>
            <a:r>
              <a:rPr b="1" i="0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Reflections theme 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during the evaluation process.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It is suggested that students </a:t>
            </a:r>
            <a:r>
              <a:rPr b="1" i="0" lang="en-US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give their submissions a title 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that stands out and describes how the piece relates to the student’s personal interpretation of the theme.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The following </a:t>
            </a:r>
            <a:r>
              <a:rPr b="1" i="0" lang="en-US" sz="2000">
                <a:latin typeface="Calibri"/>
                <a:ea typeface="Calibri"/>
                <a:cs typeface="Calibri"/>
                <a:sym typeface="Calibri"/>
              </a:rPr>
              <a:t>guiding questions 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can be useful when developing a title and artist statement: 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How does your work </a:t>
            </a:r>
            <a:r>
              <a:rPr b="1" i="0" lang="en-US" sz="2000">
                <a:latin typeface="Calibri"/>
                <a:ea typeface="Calibri"/>
                <a:cs typeface="Calibri"/>
                <a:sym typeface="Calibri"/>
              </a:rPr>
              <a:t>relate to the theme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What is your </a:t>
            </a:r>
            <a:r>
              <a:rPr b="1" i="0" lang="en-US" sz="2000">
                <a:latin typeface="Calibri"/>
                <a:ea typeface="Calibri"/>
                <a:cs typeface="Calibri"/>
                <a:sym typeface="Calibri"/>
              </a:rPr>
              <a:t>personal connection 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to the theme?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What did you use to create your work (e.g., supplies, technology, instrumentation, props, etc.)?</a:t>
            </a:r>
            <a:endParaRPr/>
          </a:p>
          <a:p>
            <a:pPr indent="-457200" lvl="1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What/who was your </a:t>
            </a:r>
            <a:r>
              <a:rPr b="1" i="0" lang="en-US" sz="2000">
                <a:latin typeface="Calibri"/>
                <a:ea typeface="Calibri"/>
                <a:cs typeface="Calibri"/>
                <a:sym typeface="Calibri"/>
              </a:rPr>
              <a:t>inspiration</a:t>
            </a:r>
            <a:r>
              <a:rPr b="0" i="0" lang="en-US" sz="2000"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con&#10;&#10;Description automatically generated" id="202" name="Google Shape;202;p8"/>
          <p:cNvPicPr preferRelativeResize="0"/>
          <p:nvPr/>
        </p:nvPicPr>
        <p:blipFill rotWithShape="1">
          <a:blip r:embed="rId3">
            <a:alphaModFix/>
          </a:blip>
          <a:srcRect b="3320" l="0" r="-1" t="3320"/>
          <a:stretch/>
        </p:blipFill>
        <p:spPr>
          <a:xfrm>
            <a:off x="572493" y="2127564"/>
            <a:ext cx="3943849" cy="4184060"/>
          </a:xfrm>
          <a:custGeom>
            <a:rect b="b" l="l" r="r" t="t"/>
            <a:pathLst>
              <a:path extrusionOk="0" h="6307845" w="3807743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8" name="Google Shape;208;p9"/>
          <p:cNvGrpSpPr/>
          <p:nvPr/>
        </p:nvGrpSpPr>
        <p:grpSpPr>
          <a:xfrm>
            <a:off x="0" y="0"/>
            <a:ext cx="7467600" cy="6858000"/>
            <a:chOff x="7467600" y="0"/>
            <a:chExt cx="4724400" cy="6858000"/>
          </a:xfrm>
        </p:grpSpPr>
        <p:sp>
          <p:nvSpPr>
            <p:cNvPr id="209" name="Google Shape;209;p9"/>
            <p:cNvSpPr/>
            <p:nvPr/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9"/>
            <p:cNvSpPr/>
            <p:nvPr/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rgbClr val="E1EFD8">
                <a:alpha val="4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1" name="Google Shape;211;p9"/>
          <p:cNvSpPr/>
          <p:nvPr/>
        </p:nvSpPr>
        <p:spPr>
          <a:xfrm>
            <a:off x="-1" y="0"/>
            <a:ext cx="7369701" cy="6858000"/>
          </a:xfrm>
          <a:custGeom>
            <a:rect b="b" l="l" r="r" t="t"/>
            <a:pathLst>
              <a:path extrusionOk="0" h="6858000" w="7369701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lnTo>
                  <a:pt x="369702" y="6712169"/>
                </a:ln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lnTo>
                  <a:pt x="103333" y="5699602"/>
                </a:ln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2" y="6488842"/>
                  <a:pt x="5947416" y="6574846"/>
                </a:cubicBezTo>
                <a:cubicBezTo>
                  <a:pt x="5894674" y="6327329"/>
                  <a:pt x="5793018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cubicBezTo>
                  <a:pt x="2664345" y="6401062"/>
                  <a:pt x="2664881" y="6266909"/>
                  <a:pt x="2665418" y="6132756"/>
                </a:cubicBez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lnTo>
                  <a:pt x="1824397" y="5447757"/>
                </a:ln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lnTo>
                  <a:pt x="4376219" y="5729027"/>
                </a:ln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lnTo>
                  <a:pt x="2879408" y="5031590"/>
                </a:ln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lnTo>
                  <a:pt x="1927410" y="4716164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lnTo>
                  <a:pt x="1310106" y="3943217"/>
                </a:ln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lnTo>
                  <a:pt x="3316479" y="3872136"/>
                </a:ln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99925" y="4149276"/>
                  <a:pt x="5291490" y="4229096"/>
                  <a:pt x="5388878" y="4300185"/>
                </a:cubicBezTo>
                <a:cubicBezTo>
                  <a:pt x="5401114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lnTo>
                  <a:pt x="5425834" y="3162785"/>
                </a:ln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lnTo>
                  <a:pt x="993319" y="3247648"/>
                </a:ln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lnTo>
                  <a:pt x="600288" y="3365555"/>
                </a:ln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lnTo>
                  <a:pt x="1053282" y="3185247"/>
                </a:ln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cubicBezTo>
                  <a:pt x="6038795" y="4764265"/>
                  <a:pt x="6038750" y="4764056"/>
                  <a:pt x="6038706" y="4763847"/>
                </a:cubicBezTo>
                <a:lnTo>
                  <a:pt x="6037784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1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7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3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8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4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7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lnTo>
                  <a:pt x="2714982" y="5427051"/>
                </a:ln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cubicBezTo>
                  <a:pt x="1794765" y="6848159"/>
                  <a:pt x="1794840" y="6853080"/>
                  <a:pt x="1794914" y="6858000"/>
                </a:cubicBez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cubicBezTo>
                  <a:pt x="1203470" y="6853117"/>
                  <a:pt x="1203571" y="6855559"/>
                  <a:pt x="1203671" y="6858000"/>
                </a:cubicBezTo>
                <a:lnTo>
                  <a:pt x="1143180" y="6858000"/>
                </a:lnTo>
                <a:cubicBezTo>
                  <a:pt x="1142845" y="6827348"/>
                  <a:pt x="1142511" y="6796697"/>
                  <a:pt x="1142176" y="6766045"/>
                </a:cubicBez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cubicBezTo>
                  <a:pt x="5763687" y="2828007"/>
                  <a:pt x="5764331" y="2813808"/>
                  <a:pt x="5764974" y="2799609"/>
                </a:cubicBez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lnTo>
                  <a:pt x="2399523" y="1428234"/>
                </a:ln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lnTo>
                  <a:pt x="278707" y="1352270"/>
                </a:ln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lnTo>
                  <a:pt x="655236" y="1268632"/>
                </a:ln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lnTo>
                  <a:pt x="6605473" y="1184686"/>
                </a:ln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lnTo>
                  <a:pt x="4000324" y="1039362"/>
                </a:lnTo>
                <a:lnTo>
                  <a:pt x="4002862" y="1042866"/>
                </a:ln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lnTo>
                  <a:pt x="5460148" y="911442"/>
                </a:ln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lnTo>
                  <a:pt x="5208466" y="257550"/>
                </a:ln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lnTo>
                  <a:pt x="5261015" y="227087"/>
                </a:ln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lnTo>
                  <a:pt x="6537433" y="1907790"/>
                </a:ln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lnTo>
                  <a:pt x="3882765" y="0"/>
                </a:ln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lnTo>
                  <a:pt x="3721337" y="0"/>
                </a:ln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lnTo>
                  <a:pt x="2867960" y="0"/>
                </a:ln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lnTo>
                  <a:pt x="1057230" y="0"/>
                </a:ln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lnTo>
                  <a:pt x="43151" y="0"/>
                </a:lnTo>
                <a:close/>
              </a:path>
            </a:pathLst>
          </a:custGeom>
          <a:solidFill>
            <a:srgbClr val="EDEDE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/>
          <p:nvPr/>
        </p:nvSpPr>
        <p:spPr>
          <a:xfrm>
            <a:off x="457200" y="990600"/>
            <a:ext cx="11734800" cy="4876800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317500" rotWithShape="0" algn="ctr">
              <a:schemeClr val="dk1">
                <a:alpha val="24313"/>
              </a:scheme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9"/>
          <p:cNvSpPr txBox="1"/>
          <p:nvPr>
            <p:ph type="title"/>
          </p:nvPr>
        </p:nvSpPr>
        <p:spPr>
          <a:xfrm>
            <a:off x="5809214" y="1647562"/>
            <a:ext cx="5925585" cy="6164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en-US" sz="4000">
                <a:latin typeface="Calibri"/>
                <a:ea typeface="Calibri"/>
                <a:cs typeface="Calibri"/>
                <a:sym typeface="Calibri"/>
              </a:rPr>
              <a:t>Awards at the </a:t>
            </a:r>
            <a:r>
              <a:rPr b="1" lang="en-US" sz="400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School Level</a:t>
            </a:r>
            <a:endParaRPr/>
          </a:p>
        </p:txBody>
      </p:sp>
      <p:pic>
        <p:nvPicPr>
          <p:cNvPr descr="Icon&#10;&#10;Description automatically generated" id="214" name="Google Shape;214;p9"/>
          <p:cNvPicPr preferRelativeResize="0"/>
          <p:nvPr/>
        </p:nvPicPr>
        <p:blipFill rotWithShape="1">
          <a:blip r:embed="rId3">
            <a:alphaModFix/>
          </a:blip>
          <a:srcRect b="31389" l="0" r="-1" t="0"/>
          <a:stretch/>
        </p:blipFill>
        <p:spPr>
          <a:xfrm>
            <a:off x="914400" y="1676400"/>
            <a:ext cx="4495801" cy="3505200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9"/>
          <p:cNvSpPr txBox="1"/>
          <p:nvPr>
            <p:ph idx="1" type="body"/>
          </p:nvPr>
        </p:nvSpPr>
        <p:spPr>
          <a:xfrm>
            <a:off x="5809214" y="2422139"/>
            <a:ext cx="6159872" cy="2848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All school-level winners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will move on to the council-level competition. These students will be awarded a </a:t>
            </a:r>
            <a:r>
              <a:rPr lang="en-US" sz="2400"/>
              <a:t>ribbon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and a </a:t>
            </a:r>
            <a:r>
              <a:rPr lang="en-US" sz="2400"/>
              <a:t>certificate. </a:t>
            </a:r>
            <a:endParaRPr/>
          </a:p>
          <a:p>
            <a:pPr indent="-76200" lvl="0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>
                <a:latin typeface="Calibri"/>
                <a:ea typeface="Calibri"/>
                <a:cs typeface="Calibri"/>
                <a:sym typeface="Calibri"/>
              </a:rPr>
              <a:t>All participants 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will receive a</a:t>
            </a:r>
            <a:r>
              <a:rPr lang="en-US" sz="2400"/>
              <a:t> participation ribbon</a:t>
            </a:r>
            <a:r>
              <a:rPr lang="en-US" sz="2400">
                <a:latin typeface="Calibri"/>
                <a:ea typeface="Calibri"/>
                <a:cs typeface="Calibri"/>
                <a:sym typeface="Calibri"/>
              </a:rPr>
              <a:t> and</a:t>
            </a:r>
            <a:r>
              <a:rPr lang="en-US" sz="2400"/>
              <a:t> certificate.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2021-10-03T05:40:27Z</dcterms:created>
  <dc:creator>Abigail Nubla-Kung</dc:creator>
</cp:coreProperties>
</file>